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09" r:id="rId4"/>
    <p:sldId id="314" r:id="rId5"/>
    <p:sldId id="321" r:id="rId6"/>
    <p:sldId id="266" r:id="rId7"/>
    <p:sldId id="322" r:id="rId8"/>
    <p:sldId id="315" r:id="rId9"/>
    <p:sldId id="316" r:id="rId10"/>
    <p:sldId id="323" r:id="rId11"/>
    <p:sldId id="258" r:id="rId12"/>
    <p:sldId id="275" r:id="rId13"/>
    <p:sldId id="318" r:id="rId14"/>
    <p:sldId id="281" r:id="rId15"/>
    <p:sldId id="295" r:id="rId16"/>
    <p:sldId id="320" r:id="rId17"/>
    <p:sldId id="324" r:id="rId18"/>
    <p:sldId id="325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B3"/>
    <a:srgbClr val="FF9900"/>
    <a:srgbClr val="E8E30D"/>
    <a:srgbClr val="0000FF"/>
    <a:srgbClr val="220FB1"/>
    <a:srgbClr val="F0AD00"/>
    <a:srgbClr val="FFC80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854" autoAdjust="0"/>
  </p:normalViewPr>
  <p:slideViewPr>
    <p:cSldViewPr snapToObjects="1">
      <p:cViewPr varScale="1">
        <p:scale>
          <a:sx n="129" d="100"/>
          <a:sy n="129" d="100"/>
        </p:scale>
        <p:origin x="10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C47FB-1A39-458B-AE9F-192A8B3AF864}" type="datetimeFigureOut">
              <a:rPr lang="en-US" smtClean="0"/>
              <a:pPr/>
              <a:t>11/21/2014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B2AF7-4F9D-4639-A404-BB8451854F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8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AC53BF-6D8E-49E3-B560-A2E552A13979}" type="datetimeFigureOut">
              <a:rPr lang="en-US"/>
              <a:pPr>
                <a:defRPr/>
              </a:pPr>
              <a:t>11/21/2014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0B4E3-AD1F-4481-9D28-1CF37F3B6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DDDC0-4A3F-40A5-B8B5-595FDC6EE47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3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D2416-7F4B-4107-AB95-4151C51B82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89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D2416-7F4B-4107-AB95-4151C51B82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9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3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03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D2416-7F4B-4107-AB95-4151C51B82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2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D2416-7F4B-4107-AB95-4151C51B82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9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1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9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4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D2416-7F4B-4107-AB95-4151C51B82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2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C0B4E3-AD1F-4481-9D28-1CF37F3B6F1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81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0" y="91440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 bwMode="ltGray">
          <a:xfrm>
            <a:off x="0" y="0"/>
            <a:ext cx="9144000" cy="9144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2619"/>
            <a:ext cx="673339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UN/TR/ESA Space Workshop, Istanbul, 14-17 Sept.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9CBA75-E869-4608-BD8E-01EEFB305A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3363"/>
            <a:ext cx="6400800" cy="274637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UN/TR/ESA Space Workshop, Istanbul, 14-17 Sept. 2010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575" y="6583363"/>
            <a:ext cx="733425" cy="27463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fld id="{47ECF16D-CCC8-4E37-A916-ECCDAA54A47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0" y="559635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>
            <a:spAutoFit/>
          </a:bodyPr>
          <a:lstStyle/>
          <a:p>
            <a:pPr algn="ctr" defTabSz="91440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 Second Suomi NPP Applications Workshop</a:t>
            </a:r>
          </a:p>
          <a:p>
            <a:pPr algn="ctr" defTabSz="91440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Huntsville, AL</a:t>
            </a:r>
          </a:p>
          <a:p>
            <a:pPr algn="ctr" defTabSz="91440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18 November 2014</a:t>
            </a:r>
            <a:endParaRPr lang="en-US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2000" y="762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8E30D"/>
                </a:solidFill>
              </a:rPr>
              <a:t>Downscaling Air Temperature and LST Using MODIS and Landsat Data</a:t>
            </a:r>
            <a:endParaRPr lang="en-US" sz="2800" b="1" dirty="0">
              <a:solidFill>
                <a:srgbClr val="E8E30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Bill Crosson, Mohammad Al-Hamdan</a:t>
            </a: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Science and Technology Institute, Universities Space Research Association</a:t>
            </a: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National Space Science and Technology Center, Huntsville, AL</a:t>
            </a:r>
          </a:p>
          <a:p>
            <a:pPr algn="ctr" eaLnBrk="1" hangingPunct="1"/>
            <a:endParaRPr lang="en-US" sz="2000" dirty="0" smtClean="0">
              <a:latin typeface="Calibri" pitchFamily="34" charset="0"/>
            </a:endParaRP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Dale Quattrochi</a:t>
            </a: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NASA Earth Science Office</a:t>
            </a: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Marshall Space Flight Center, Huntsville, </a:t>
            </a:r>
            <a:r>
              <a:rPr lang="en-US" sz="2000" dirty="0" smtClean="0">
                <a:latin typeface="Calibri" pitchFamily="34" charset="0"/>
              </a:rPr>
              <a:t>AL</a:t>
            </a:r>
          </a:p>
          <a:p>
            <a:pPr algn="ctr" eaLnBrk="1" hangingPunct="1"/>
            <a:endParaRPr lang="en-US" sz="2000" dirty="0">
              <a:latin typeface="Calibri" pitchFamily="34" charset="0"/>
            </a:endParaRP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Dan Johnson, Austin </a:t>
            </a:r>
            <a:r>
              <a:rPr lang="en-US" sz="2000" dirty="0" err="1" smtClean="0">
                <a:latin typeface="Calibri" pitchFamily="34" charset="0"/>
              </a:rPr>
              <a:t>Stanforth</a:t>
            </a:r>
            <a:endParaRPr lang="en-US" sz="2000" dirty="0" smtClean="0">
              <a:latin typeface="Calibri" pitchFamily="34" charset="0"/>
            </a:endParaRP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Indiana University/Purdue University at Indianapolis</a:t>
            </a:r>
          </a:p>
          <a:p>
            <a:pPr algn="ctr" eaLnBrk="1" hangingPunct="1"/>
            <a:endParaRPr lang="en-US" sz="2000" dirty="0">
              <a:latin typeface="Calibri" pitchFamily="34" charset="0"/>
            </a:endParaRP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Maury Estes, Sue Estes</a:t>
            </a:r>
          </a:p>
          <a:p>
            <a:pPr algn="ctr" eaLnBrk="1" hangingPunct="1"/>
            <a:r>
              <a:rPr lang="en-US" sz="2000" dirty="0" smtClean="0">
                <a:latin typeface="Calibri" pitchFamily="34" charset="0"/>
              </a:rPr>
              <a:t>University of Alabama in Huntsville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38225" y="14865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Validation statistics</a:t>
            </a:r>
            <a:endParaRPr lang="en-US" sz="32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44135"/>
              </p:ext>
            </p:extLst>
          </p:nvPr>
        </p:nvGraphicFramePr>
        <p:xfrm>
          <a:off x="76200" y="1371600"/>
          <a:ext cx="8991599" cy="2974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879"/>
                <a:gridCol w="936940"/>
                <a:gridCol w="1339150"/>
                <a:gridCol w="1306472"/>
                <a:gridCol w="922215"/>
                <a:gridCol w="1383323"/>
                <a:gridCol w="1229620"/>
              </a:tblGrid>
              <a:tr h="3410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City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Mean Difference (deg. F)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RMSD (deg. F)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596831"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NLDAS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err="1" smtClean="0">
                          <a:latin typeface="Calibri" panose="020F0502020204030204" pitchFamily="34" charset="0"/>
                        </a:rPr>
                        <a:t>Disagg</a:t>
                      </a:r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. 3x3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err="1" smtClean="0">
                          <a:latin typeface="Calibri" panose="020F0502020204030204" pitchFamily="34" charset="0"/>
                        </a:rPr>
                        <a:t>Disagg</a:t>
                      </a:r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700" b="1" baseline="0" dirty="0" smtClean="0">
                          <a:latin typeface="Calibri" panose="020F0502020204030204" pitchFamily="34" charset="0"/>
                        </a:rPr>
                        <a:t> 5x5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NLDAS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err="1" smtClean="0">
                          <a:latin typeface="Calibri" panose="020F0502020204030204" pitchFamily="34" charset="0"/>
                        </a:rPr>
                        <a:t>Disagg</a:t>
                      </a:r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. 3x3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 err="1" smtClean="0">
                          <a:latin typeface="Calibri" panose="020F0502020204030204" pitchFamily="34" charset="0"/>
                        </a:rPr>
                        <a:t>Disagg</a:t>
                      </a:r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700" b="1" baseline="0" dirty="0" smtClean="0">
                          <a:latin typeface="Calibri" panose="020F0502020204030204" pitchFamily="34" charset="0"/>
                        </a:rPr>
                        <a:t> 5x5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Atlanta, GA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3.55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4.33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4.38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5.16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5.74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5.79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15310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San Francisco,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CA</a:t>
                      </a:r>
                      <a:endParaRPr 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-7.04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3.51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-0.27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8.52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6.18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4.80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Washington, DC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-0.83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-1.08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-0.78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2.71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2.77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2.68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0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Baltimore, MD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-1.64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-1.19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-0.71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3.16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3.03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2.93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0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St. Louis,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MO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-1.63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-1.01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-0.86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3.70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3.52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3.49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1474" y="4800600"/>
            <a:ext cx="8086725" cy="1631216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Used NWS observations for 5 cities for June – August, 2009.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Comparison is between original NLDAS daily maximum air temperatures and downscaled temperatures using 3x3 and 5x5 neighborhood sizes. 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Best results for each city are shown in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5x5 downscaling performs best in all cities except Atlanta.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14400" y="152400"/>
            <a:ext cx="8165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000" b="1" dirty="0" smtClean="0">
                <a:solidFill>
                  <a:srgbClr val="E8E30D"/>
                </a:solidFill>
                <a:latin typeface="Calibri" pitchFamily="34" charset="0"/>
              </a:rPr>
              <a:t>Part 2 – Downscaling MODIS LST to Landsat scale</a:t>
            </a:r>
            <a:endParaRPr lang="en-US" sz="30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1075" y="1295400"/>
            <a:ext cx="8929315" cy="1985159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Rationale: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MODIS/VIIRS Land Surface Temperatures (LST) are available daily at ‘moderate’ spatial resolutions (~1 km)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Landsat thermal data are available every ~16 days at a 60 m spatial resolution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Can we take advantage of the spatial detail in Landsat data to enhance the resolution of MODIS LST? </a:t>
            </a:r>
            <a:endParaRPr lang="en-US" sz="1200" b="1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29258" r="15143" b="29253"/>
          <a:stretch/>
        </p:blipFill>
        <p:spPr>
          <a:xfrm>
            <a:off x="762000" y="4191000"/>
            <a:ext cx="3204179" cy="247870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23726" r="3995" b="16342"/>
          <a:stretch/>
        </p:blipFill>
        <p:spPr bwMode="auto">
          <a:xfrm>
            <a:off x="5334000" y="4114800"/>
            <a:ext cx="3249522" cy="247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72892" r="67858" b="9519"/>
          <a:stretch/>
        </p:blipFill>
        <p:spPr>
          <a:xfrm>
            <a:off x="4259807" y="4953000"/>
            <a:ext cx="769393" cy="1050877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1" y="3810000"/>
            <a:ext cx="72389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lvl="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MODIS 					Landsat ETM+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87174" y="3440668"/>
            <a:ext cx="67424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lvl="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Land Surface </a:t>
            </a:r>
            <a:r>
              <a:rPr lang="en-US" sz="2000" b="1" dirty="0">
                <a:latin typeface="Calibri" pitchFamily="34" charset="0"/>
              </a:rPr>
              <a:t>Temperature – </a:t>
            </a:r>
            <a:r>
              <a:rPr lang="en-US" sz="2000" b="1" dirty="0" smtClean="0">
                <a:latin typeface="Calibri" pitchFamily="34" charset="0"/>
              </a:rPr>
              <a:t>July 5, 2002 – Philadelphia,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6287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E8E30D"/>
                </a:solidFill>
                <a:latin typeface="Calibri" pitchFamily="34" charset="0"/>
              </a:rPr>
              <a:t>Data and data processing</a:t>
            </a:r>
            <a:endParaRPr lang="en-US" sz="2400" dirty="0">
              <a:solidFill>
                <a:srgbClr val="E8E30D"/>
              </a:solidFill>
              <a:latin typeface="Calibri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075" y="1295400"/>
            <a:ext cx="8929315" cy="3942618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</a:rPr>
              <a:t>MODIS data: Aqua Level </a:t>
            </a:r>
            <a:r>
              <a:rPr lang="en-US" sz="2000" b="1" dirty="0">
                <a:latin typeface="Calibri" panose="020F0502020204030204" pitchFamily="34" charset="0"/>
              </a:rPr>
              <a:t>3 </a:t>
            </a:r>
            <a:r>
              <a:rPr lang="en-US" sz="2000" b="1" dirty="0" smtClean="0">
                <a:latin typeface="Calibri" panose="020F0502020204030204" pitchFamily="34" charset="0"/>
              </a:rPr>
              <a:t>LST product MYD11A1, Collection 5</a:t>
            </a:r>
          </a:p>
          <a:p>
            <a:pPr marL="4572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latin typeface="Calibri" panose="020F0502020204030204" pitchFamily="34" charset="0"/>
              </a:rPr>
              <a:t>LST generated used split-window algorithm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</a:rPr>
              <a:t>Landsat data: Landsat-5 TM and Landsat-7 ETM+</a:t>
            </a:r>
          </a:p>
          <a:p>
            <a:pPr marL="4572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latin typeface="Calibri" pitchFamily="34" charset="0"/>
              </a:rPr>
              <a:t>Calculation of LST from Landsat digital counts involved the following:</a:t>
            </a:r>
          </a:p>
          <a:p>
            <a:pPr marL="742950" lvl="0" indent="-28575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Calibri" pitchFamily="34" charset="0"/>
              </a:rPr>
              <a:t>Convert digital count from thermal band 6 to spectral radiance</a:t>
            </a:r>
          </a:p>
          <a:p>
            <a:pPr marL="742950" lvl="0" indent="-28575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Calibri" pitchFamily="34" charset="0"/>
              </a:rPr>
              <a:t>Convert spectral radiance to blackbody temperature (BBT)</a:t>
            </a:r>
          </a:p>
          <a:p>
            <a:pPr marL="742950" lvl="0" indent="-28575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Calibri" pitchFamily="34" charset="0"/>
              </a:rPr>
              <a:t>Convert BBT to LST using spectral emissivity information inferred from </a:t>
            </a:r>
            <a:r>
              <a:rPr lang="en-US" b="1" dirty="0" err="1" smtClean="0">
                <a:latin typeface="Calibri" pitchFamily="34" charset="0"/>
              </a:rPr>
              <a:t>landcover</a:t>
            </a:r>
            <a:endParaRPr lang="en-US" b="1" dirty="0" smtClean="0">
              <a:latin typeface="Calibri" pitchFamily="34" charset="0"/>
            </a:endParaRPr>
          </a:p>
          <a:p>
            <a:pPr marL="742950" lvl="0" indent="-28575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b="1" dirty="0" smtClean="0">
              <a:latin typeface="Calibri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MODIS and Landsat LST data were composited (i.e. temporal mean computed) for several cloud-free scenes collected during 2000-2007 for three cities: Philadelphia, PA; Phoenix, AZ; Dayton, OH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6287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E8E30D"/>
                </a:solidFill>
                <a:latin typeface="Calibri" pitchFamily="34" charset="0"/>
              </a:rPr>
              <a:t>Downscaling methods</a:t>
            </a:r>
            <a:endParaRPr lang="en-US" sz="2400" dirty="0">
              <a:solidFill>
                <a:srgbClr val="E8E30D"/>
              </a:solidFill>
              <a:latin typeface="Calibri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075" y="1066800"/>
            <a:ext cx="8929315" cy="3877985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Three methods tested:</a:t>
            </a:r>
          </a:p>
          <a:p>
            <a:pPr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AutoNum type="arabicPeriod"/>
              <a:defRPr/>
            </a:pPr>
            <a:r>
              <a:rPr lang="en-US" sz="2000" b="1" dirty="0" smtClean="0">
                <a:latin typeface="Calibri" pitchFamily="34" charset="0"/>
              </a:rPr>
              <a:t> Differences </a:t>
            </a:r>
            <a:r>
              <a:rPr lang="en-US" sz="2000" b="1" dirty="0">
                <a:latin typeface="Calibri" pitchFamily="34" charset="0"/>
              </a:rPr>
              <a:t>(additive adjustment</a:t>
            </a:r>
            <a:r>
              <a:rPr lang="en-US" sz="2000" b="1" dirty="0" smtClean="0">
                <a:latin typeface="Calibri" pitchFamily="34" charset="0"/>
              </a:rPr>
              <a:t>) – Mean (Landsat-MODIS) differences determined at Landsat scale using multiple training images and applied to case study MODIS LST image</a:t>
            </a:r>
          </a:p>
          <a:p>
            <a:pPr marL="457200" indent="-4572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AutoNum type="arabicPeriod"/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2. Ratios (multiplicative adjustment</a:t>
            </a:r>
            <a:r>
              <a:rPr lang="en-US" sz="2000" b="1" dirty="0">
                <a:latin typeface="Calibri" pitchFamily="34" charset="0"/>
              </a:rPr>
              <a:t>) – Mean (</a:t>
            </a:r>
            <a:r>
              <a:rPr lang="en-US" sz="2000" b="1" dirty="0" smtClean="0">
                <a:latin typeface="Calibri" pitchFamily="34" charset="0"/>
              </a:rPr>
              <a:t>Landsat/MODIS</a:t>
            </a:r>
            <a:r>
              <a:rPr lang="en-US" sz="2000" b="1" dirty="0">
                <a:latin typeface="Calibri" pitchFamily="34" charset="0"/>
              </a:rPr>
              <a:t>) </a:t>
            </a:r>
            <a:r>
              <a:rPr lang="en-US" sz="2000" b="1" dirty="0" smtClean="0">
                <a:latin typeface="Calibri" pitchFamily="34" charset="0"/>
              </a:rPr>
              <a:t>ratios of LST determined at Landsat </a:t>
            </a:r>
            <a:r>
              <a:rPr lang="en-US" sz="2000" b="1" dirty="0">
                <a:latin typeface="Calibri" pitchFamily="34" charset="0"/>
              </a:rPr>
              <a:t>scale using multiple </a:t>
            </a:r>
            <a:r>
              <a:rPr lang="en-US" sz="2000" b="1" dirty="0" smtClean="0">
                <a:latin typeface="Calibri" pitchFamily="34" charset="0"/>
              </a:rPr>
              <a:t>training images and applied </a:t>
            </a:r>
            <a:r>
              <a:rPr lang="en-US" sz="2000" b="1" dirty="0">
                <a:latin typeface="Calibri" pitchFamily="34" charset="0"/>
              </a:rPr>
              <a:t>to case study MODIS LST </a:t>
            </a:r>
            <a:r>
              <a:rPr lang="en-US" sz="2000" b="1" dirty="0" smtClean="0">
                <a:latin typeface="Calibri" pitchFamily="34" charset="0"/>
              </a:rPr>
              <a:t>image</a:t>
            </a:r>
          </a:p>
          <a:p>
            <a:pPr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 lvl="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3. Normalization – Normalized departures (Z-values) calculated from Landsat training images</a:t>
            </a:r>
          </a:p>
          <a:p>
            <a:pPr marL="341313" lvl="0" indent="-341313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Similar </a:t>
            </a:r>
            <a:r>
              <a:rPr lang="en-US" sz="2000" b="1" dirty="0">
                <a:latin typeface="Calibri" pitchFamily="34" charset="0"/>
              </a:rPr>
              <a:t>to procedure used to downscale NLDAS air </a:t>
            </a:r>
            <a:r>
              <a:rPr lang="en-US" sz="2000" b="1" dirty="0" smtClean="0">
                <a:latin typeface="Calibri" pitchFamily="34" charset="0"/>
              </a:rPr>
              <a:t>temperature</a:t>
            </a:r>
            <a:endParaRPr lang="en-US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CBA75-E869-4608-BD8E-01EEFB305A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799" y="-76200"/>
            <a:ext cx="7924801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E8E30D"/>
                </a:solidFill>
                <a:latin typeface="Calibri" pitchFamily="34" charset="0"/>
              </a:rPr>
              <a:t>Downscaling results</a:t>
            </a:r>
            <a:br>
              <a:rPr lang="en-US" dirty="0" smtClean="0">
                <a:solidFill>
                  <a:srgbClr val="E8E30D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E8E30D"/>
                </a:solidFill>
                <a:latin typeface="Calibri" pitchFamily="34" charset="0"/>
              </a:rPr>
              <a:t>Normalization method – Philadelphia – July 5, 2002</a:t>
            </a:r>
            <a:endParaRPr lang="en-US" sz="2800" dirty="0">
              <a:solidFill>
                <a:srgbClr val="E8E30D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t="27662" r="13945" b="27363"/>
          <a:stretch/>
        </p:blipFill>
        <p:spPr>
          <a:xfrm>
            <a:off x="5181600" y="1065257"/>
            <a:ext cx="3433550" cy="2751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27711" r="13640" b="27314"/>
          <a:stretch/>
        </p:blipFill>
        <p:spPr>
          <a:xfrm>
            <a:off x="454374" y="1046804"/>
            <a:ext cx="3389458" cy="2686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72892" r="67858" b="9519"/>
          <a:stretch/>
        </p:blipFill>
        <p:spPr>
          <a:xfrm>
            <a:off x="4193050" y="1915673"/>
            <a:ext cx="769393" cy="10508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374" y="3659334"/>
            <a:ext cx="189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MODIS LST (1 km)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847" y="3733800"/>
            <a:ext cx="238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Downscaled LST (60 m)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7" t="20833" r="2345" b="13541"/>
          <a:stretch/>
        </p:blipFill>
        <p:spPr bwMode="auto">
          <a:xfrm>
            <a:off x="2743200" y="3987099"/>
            <a:ext cx="3403532" cy="27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6324600"/>
            <a:ext cx="26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Actual Landsat LST (60 m)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38012" y="15240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Validation statistics</a:t>
            </a:r>
            <a:endParaRPr lang="en-US" sz="28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1205"/>
              </p:ext>
            </p:extLst>
          </p:nvPr>
        </p:nvGraphicFramePr>
        <p:xfrm>
          <a:off x="895350" y="1657214"/>
          <a:ext cx="7262612" cy="262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076"/>
                <a:gridCol w="1879968"/>
                <a:gridCol w="1800811"/>
                <a:gridCol w="1899757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Downscaling Method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Phoenix, AZ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Dayton, OH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Philadelphia,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PA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</a:tr>
              <a:tr h="4820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Differences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ME:     -9.03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RMSE:  9.69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N/A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N/A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</a:tr>
              <a:tr h="4820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Ratios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ME:     -8.00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RMSE:  8.69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N/A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N/A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</a:tr>
              <a:tr h="57468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Normalization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ME:    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2.14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RMSE: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4.73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ME:      0.45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RMSE:  4.00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ME:      4.51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RMSE:  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7.23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1000" y="4387840"/>
            <a:ext cx="8382000" cy="1708160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lvl="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ME = Mean Error, RMSE = Root Mean Squared Error; errors are in degrees F.</a:t>
            </a:r>
          </a:p>
          <a:p>
            <a:pPr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Validation was performed for one case study image in each city.</a:t>
            </a:r>
          </a:p>
          <a:p>
            <a:pPr lvl="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Validation has not been performed for Dayton and Philadelphia for the Differences and Ratios methods.</a:t>
            </a:r>
          </a:p>
          <a:p>
            <a:pPr lvl="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Calibri" pitchFamily="34" charset="0"/>
              </a:rPr>
              <a:t>Based on limited validation, Normalization seems to have best performance.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799" y="-76200"/>
            <a:ext cx="776287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E8E30D"/>
                </a:solidFill>
                <a:latin typeface="Calibri" pitchFamily="34" charset="0"/>
              </a:rPr>
              <a:t>Downscaling results</a:t>
            </a:r>
            <a:br>
              <a:rPr lang="en-US" dirty="0" smtClean="0">
                <a:solidFill>
                  <a:srgbClr val="E8E30D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E8E30D"/>
                </a:solidFill>
                <a:latin typeface="Calibri" pitchFamily="34" charset="0"/>
              </a:rPr>
              <a:t>Normalization method – spatial errors for 3 cities</a:t>
            </a:r>
            <a:endParaRPr lang="en-US" sz="2800" dirty="0">
              <a:solidFill>
                <a:srgbClr val="E8E30D"/>
              </a:solidFill>
              <a:latin typeface="Calibri" pitchFamily="34" charset="0"/>
            </a:endParaRPr>
          </a:p>
        </p:txBody>
      </p:sp>
      <p:pic>
        <p:nvPicPr>
          <p:cNvPr id="11" name="Picture 2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1" t="40849" r="16481" b="39076"/>
          <a:stretch/>
        </p:blipFill>
        <p:spPr bwMode="auto">
          <a:xfrm>
            <a:off x="152400" y="1066800"/>
            <a:ext cx="445184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7" t="38070" r="5370" b="39772"/>
          <a:stretch/>
        </p:blipFill>
        <p:spPr bwMode="auto">
          <a:xfrm>
            <a:off x="4953000" y="1752600"/>
            <a:ext cx="4114800" cy="2364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7" t="37960" r="4219" b="39558"/>
          <a:stretch/>
        </p:blipFill>
        <p:spPr bwMode="auto">
          <a:xfrm>
            <a:off x="152400" y="3810000"/>
            <a:ext cx="4480560" cy="272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06680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Phoenix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457890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Philadelphia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047324"/>
            <a:ext cx="95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Dayton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778" y="4953000"/>
            <a:ext cx="36493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Scheme has some problems capturing spatial patterns around distinct geographic features – rivers, mountains, etc. 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38225" y="14865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Summary and conclusions</a:t>
            </a:r>
            <a:endParaRPr lang="en-US" sz="32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382000" cy="4708981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MODIS 1 km LST has been used successfully to downscale 12 km re-analysis daily maximum air temperature, and has been down-scaled to Landsat scale (60m) using Landsat thermal data.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The downscaling scheme is fairly simple to apply.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Calibri" panose="020F0502020204030204" pitchFamily="34" charset="0"/>
                <a:ea typeface="ＭＳ Ｐゴシック" charset="-128"/>
              </a:rPr>
              <a:t>There are many ‘variations on the theme’ in terms of how neighborhood means and standard deviations are computed.  Different neighborhood sizes are better in different situations.  Also, recent 8-day mean MODIS LST may be better for calculating normalized LST departures.  More thorough analysis is needed.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b="1" dirty="0" smtClean="0">
              <a:latin typeface="Calibri" panose="020F0502020204030204" pitchFamily="34" charset="0"/>
              <a:ea typeface="ＭＳ Ｐゴシック" charset="-128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Calibri" panose="020F0502020204030204" pitchFamily="34" charset="0"/>
                <a:ea typeface="ＭＳ Ｐゴシック" charset="-128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ＭＳ Ｐゴシック" charset="-128"/>
              </a:rPr>
              <a:t>approach has some limitations but appears to have great utility for estimating air temperatures, with particular value in urban and coastal areas. </a:t>
            </a:r>
          </a:p>
        </p:txBody>
      </p:sp>
    </p:spTree>
    <p:extLst>
      <p:ext uri="{BB962C8B-B14F-4D97-AF65-F5344CB8AC3E}">
        <p14:creationId xmlns:p14="http://schemas.microsoft.com/office/powerpoint/2010/main" val="15417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38225" y="14865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Acknowledgments</a:t>
            </a:r>
            <a:endParaRPr lang="en-US" sz="32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600" y="1983635"/>
            <a:ext cx="7543800" cy="1498872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Calibri" panose="020F0502020204030204" pitchFamily="34" charset="0"/>
                <a:ea typeface="ＭＳ Ｐゴシック" charset="-128"/>
              </a:rPr>
              <a:t>Funding for this project was provided by NASA’s Applied Sciences Program and Earth Science Division</a:t>
            </a:r>
            <a:r>
              <a:rPr lang="en-US" sz="2400" b="1" dirty="0" smtClean="0">
                <a:latin typeface="Calibri" panose="020F0502020204030204" pitchFamily="34" charset="0"/>
                <a:ea typeface="ＭＳ Ｐゴシック" charset="-128"/>
              </a:rPr>
              <a:t>.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latin typeface="Calibri" panose="020F0502020204030204" pitchFamily="34" charset="0"/>
              </a:rPr>
              <a:t>Thanks to </a:t>
            </a:r>
            <a:r>
              <a:rPr lang="en-US" sz="2400" b="1" dirty="0">
                <a:latin typeface="Calibri" panose="020F0502020204030204" pitchFamily="34" charset="0"/>
              </a:rPr>
              <a:t>Ms. Sarah </a:t>
            </a:r>
            <a:r>
              <a:rPr lang="en-US" sz="2400" b="1" dirty="0" err="1">
                <a:latin typeface="Calibri" panose="020F0502020204030204" pitchFamily="34" charset="0"/>
              </a:rPr>
              <a:t>Hemmings</a:t>
            </a:r>
            <a:r>
              <a:rPr lang="en-US" sz="2400" b="1" dirty="0">
                <a:latin typeface="Calibri" panose="020F0502020204030204" pitchFamily="34" charset="0"/>
              </a:rPr>
              <a:t> from USRA for assisting in </a:t>
            </a:r>
            <a:r>
              <a:rPr lang="en-US" sz="2400" b="1" dirty="0" smtClean="0">
                <a:latin typeface="Calibri" panose="020F0502020204030204" pitchFamily="34" charset="0"/>
              </a:rPr>
              <a:t>Landsat </a:t>
            </a:r>
            <a:r>
              <a:rPr lang="en-US" sz="2400" b="1" dirty="0">
                <a:latin typeface="Calibri" panose="020F0502020204030204" pitchFamily="34" charset="0"/>
              </a:rPr>
              <a:t>data processing.</a:t>
            </a:r>
            <a:endParaRPr lang="en-US" sz="2400" b="1" dirty="0">
              <a:latin typeface="Calibri" panose="020F050202020403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1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8200" y="249882"/>
            <a:ext cx="8318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srgbClr val="E8E30D"/>
                </a:solidFill>
                <a:latin typeface="Calibri" pitchFamily="34" charset="0"/>
              </a:rPr>
              <a:t>Part </a:t>
            </a:r>
            <a:r>
              <a:rPr lang="en-US" sz="2400" b="1" dirty="0" smtClean="0">
                <a:solidFill>
                  <a:srgbClr val="E8E30D"/>
                </a:solidFill>
                <a:latin typeface="Calibri" pitchFamily="34" charset="0"/>
              </a:rPr>
              <a:t>1 </a:t>
            </a:r>
            <a:r>
              <a:rPr lang="en-US" sz="2400" b="1" dirty="0">
                <a:solidFill>
                  <a:srgbClr val="E8E30D"/>
                </a:solidFill>
                <a:latin typeface="Calibri" pitchFamily="34" charset="0"/>
              </a:rPr>
              <a:t>– Downscaling </a:t>
            </a:r>
            <a:r>
              <a:rPr lang="en-US" sz="2400" b="1" dirty="0" smtClean="0">
                <a:solidFill>
                  <a:srgbClr val="E8E30D"/>
                </a:solidFill>
                <a:latin typeface="Calibri" pitchFamily="34" charset="0"/>
              </a:rPr>
              <a:t>re-analysis air temperature to MODIS scale</a:t>
            </a:r>
            <a:endParaRPr lang="en-US" sz="24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1075" y="1588562"/>
            <a:ext cx="8929315" cy="4001095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Rationale: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NLDAS (</a:t>
            </a:r>
            <a:r>
              <a:rPr lang="en-US" sz="2000" b="1" dirty="0">
                <a:latin typeface="Calibri" pitchFamily="34" charset="0"/>
              </a:rPr>
              <a:t>North American Land Data Assimilation </a:t>
            </a:r>
            <a:r>
              <a:rPr lang="en-US" sz="2000" b="1" dirty="0" smtClean="0">
                <a:latin typeface="Calibri" pitchFamily="34" charset="0"/>
              </a:rPr>
              <a:t>System) is a meteorological re-analysis that provides hourly air temperature and other variables on a ~12 km CONUS grid for the period 1979-present.</a:t>
            </a: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T</a:t>
            </a:r>
            <a:r>
              <a:rPr lang="en-US" sz="2000" b="1" dirty="0" smtClean="0">
                <a:latin typeface="Calibri" panose="020F0502020204030204" pitchFamily="34" charset="0"/>
                <a:cs typeface="Arial" charset="0"/>
              </a:rPr>
              <a:t>he resolution is in fact coarser </a:t>
            </a: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since </a:t>
            </a:r>
            <a:r>
              <a:rPr lang="en-US" sz="2000" b="1" dirty="0" smtClean="0">
                <a:latin typeface="Calibri" panose="020F0502020204030204" pitchFamily="34" charset="0"/>
                <a:cs typeface="Arial" charset="0"/>
              </a:rPr>
              <a:t>NLDAS </a:t>
            </a: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is derived via spatial interpolation from the 32 km North American Regional Reanalysis (NARR).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anose="020F0502020204030204" pitchFamily="34" charset="0"/>
                <a:cs typeface="Arial" charset="0"/>
              </a:rPr>
              <a:t>At </a:t>
            </a:r>
            <a:r>
              <a:rPr lang="en-US" sz="2000" b="1" dirty="0">
                <a:latin typeface="Calibri" panose="020F0502020204030204" pitchFamily="34" charset="0"/>
                <a:cs typeface="Arial" charset="0"/>
              </a:rPr>
              <a:t>this resolution, small-scale features such as the Urban Heat Island and near-coastal temperature gradients are not </a:t>
            </a:r>
            <a:r>
              <a:rPr lang="en-US" sz="2000" b="1" dirty="0" smtClean="0">
                <a:latin typeface="Calibri" panose="020F0502020204030204" pitchFamily="34" charset="0"/>
                <a:cs typeface="Arial" charset="0"/>
              </a:rPr>
              <a:t>captured.</a:t>
            </a:r>
            <a:endParaRPr lang="en-US" sz="2000" b="1" dirty="0" smtClean="0">
              <a:latin typeface="Calibri" pitchFamily="34" charset="0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We were looking for a way to down-scale NLDAS daily maximum air temperature using MODIS LST data.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Approach </a:t>
            </a:r>
            <a:r>
              <a:rPr lang="en-US" sz="2000" b="1" dirty="0">
                <a:latin typeface="Calibri" pitchFamily="34" charset="0"/>
              </a:rPr>
              <a:t>-  use </a:t>
            </a:r>
            <a:r>
              <a:rPr lang="en-US" sz="2000" b="1" dirty="0" smtClean="0">
                <a:latin typeface="Calibri" pitchFamily="34" charset="0"/>
              </a:rPr>
              <a:t>long-term means of MODIS Aqua LST (1:30 PM local time) to capture the spatial pattern of </a:t>
            </a:r>
            <a:r>
              <a:rPr lang="en-US" sz="2000" b="1" dirty="0">
                <a:latin typeface="Calibri" pitchFamily="34" charset="0"/>
              </a:rPr>
              <a:t>daily maximum air </a:t>
            </a:r>
            <a:r>
              <a:rPr lang="en-US" sz="2000" b="1" dirty="0" smtClean="0">
                <a:latin typeface="Calibri" pitchFamily="34" charset="0"/>
              </a:rPr>
              <a:t>temperature</a:t>
            </a:r>
            <a:r>
              <a:rPr lang="en-US" sz="2000" b="1" dirty="0">
                <a:latin typeface="Calibri" pitchFamily="34" charset="0"/>
              </a:rPr>
              <a:t> for the summer </a:t>
            </a:r>
            <a:r>
              <a:rPr lang="en-US" sz="2000" b="1" dirty="0" smtClean="0">
                <a:latin typeface="Calibri" pitchFamily="34" charset="0"/>
              </a:rPr>
              <a:t>season</a:t>
            </a:r>
            <a:r>
              <a:rPr lang="en-US" sz="2000" b="1" dirty="0">
                <a:latin typeface="Calibri" pitchFamily="34" charset="0"/>
              </a:rPr>
              <a:t>.</a:t>
            </a:r>
            <a:endParaRPr lang="en-US" sz="2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533400"/>
          </a:xfrm>
        </p:spPr>
        <p:txBody>
          <a:bodyPr/>
          <a:lstStyle/>
          <a:p>
            <a:r>
              <a:rPr lang="en-US" dirty="0" smtClean="0">
                <a:solidFill>
                  <a:srgbClr val="E8E30D"/>
                </a:solidFill>
                <a:latin typeface="Calibri" pitchFamily="34" charset="0"/>
              </a:rPr>
              <a:t>Downscaling method assumptions</a:t>
            </a:r>
            <a:br>
              <a:rPr lang="en-US" dirty="0" smtClean="0">
                <a:solidFill>
                  <a:srgbClr val="E8E30D"/>
                </a:solidFill>
                <a:latin typeface="Calibri" pitchFamily="34" charset="0"/>
              </a:rPr>
            </a:br>
            <a:endParaRPr lang="en-US" sz="3600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61337" y="1600200"/>
            <a:ext cx="7773725" cy="4401205"/>
          </a:xfrm>
          <a:prstGeom prst="rect">
            <a:avLst/>
          </a:prstGeom>
          <a:solidFill>
            <a:srgbClr val="F0AD00"/>
          </a:solidFill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rgbClr val="E4E4E4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</a:rPr>
              <a:t>In </a:t>
            </a:r>
            <a:r>
              <a:rPr lang="en-US" sz="2000" b="1" dirty="0">
                <a:latin typeface="Calibri" panose="020F0502020204030204" pitchFamily="34" charset="0"/>
              </a:rPr>
              <a:t>the absence of strong horizontal temperature advection, air temperature is driven by sensible heat flux from the surface, thus the spatial patterns of air temperature mimic the patterns of </a:t>
            </a:r>
            <a:r>
              <a:rPr lang="en-US" sz="2000" b="1" dirty="0" smtClean="0">
                <a:latin typeface="Calibri" panose="020F0502020204030204" pitchFamily="34" charset="0"/>
              </a:rPr>
              <a:t>LST in a </a:t>
            </a:r>
            <a:r>
              <a:rPr lang="en-US" sz="2000" b="1" u="sng" dirty="0" smtClean="0">
                <a:latin typeface="Calibri" panose="020F0502020204030204" pitchFamily="34" charset="0"/>
              </a:rPr>
              <a:t>relative</a:t>
            </a:r>
            <a:r>
              <a:rPr lang="en-US" sz="2000" b="1" dirty="0" smtClean="0">
                <a:latin typeface="Calibri" panose="020F0502020204030204" pitchFamily="34" charset="0"/>
              </a:rPr>
              <a:t> sense (although the </a:t>
            </a:r>
            <a:r>
              <a:rPr lang="en-US" sz="2000" b="1" dirty="0">
                <a:latin typeface="Calibri" panose="020F0502020204030204" pitchFamily="34" charset="0"/>
              </a:rPr>
              <a:t>magnitude of air temperature </a:t>
            </a:r>
            <a:r>
              <a:rPr lang="en-US" sz="2000" b="1" dirty="0" smtClean="0">
                <a:latin typeface="Calibri" panose="020F0502020204030204" pitchFamily="34" charset="0"/>
              </a:rPr>
              <a:t>spatial </a:t>
            </a:r>
            <a:r>
              <a:rPr lang="en-US" sz="2000" b="1" dirty="0">
                <a:latin typeface="Calibri" panose="020F0502020204030204" pitchFamily="34" charset="0"/>
              </a:rPr>
              <a:t>variability is much </a:t>
            </a:r>
            <a:r>
              <a:rPr lang="en-US" sz="2000" b="1" dirty="0" smtClean="0">
                <a:latin typeface="Calibri" panose="020F0502020204030204" pitchFamily="34" charset="0"/>
              </a:rPr>
              <a:t>lower than that of LST).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</a:rPr>
              <a:t>Spatial </a:t>
            </a:r>
            <a:r>
              <a:rPr lang="en-US" sz="2000" b="1" dirty="0">
                <a:latin typeface="Calibri" panose="020F0502020204030204" pitchFamily="34" charset="0"/>
              </a:rPr>
              <a:t>patterns of air temperature at the sub-NLDAS scale (&lt; 12 km) are </a:t>
            </a:r>
            <a:r>
              <a:rPr lang="en-US" sz="2000" b="1" dirty="0" smtClean="0">
                <a:latin typeface="Calibri" panose="020F0502020204030204" pitchFamily="34" charset="0"/>
              </a:rPr>
              <a:t>nearly constant </a:t>
            </a:r>
            <a:r>
              <a:rPr lang="en-US" sz="2000" b="1" dirty="0">
                <a:latin typeface="Calibri" panose="020F0502020204030204" pitchFamily="34" charset="0"/>
              </a:rPr>
              <a:t>from day to day within the respective </a:t>
            </a:r>
            <a:r>
              <a:rPr lang="en-US" sz="2000" b="1" dirty="0" smtClean="0">
                <a:latin typeface="Calibri" panose="020F0502020204030204" pitchFamily="34" charset="0"/>
              </a:rPr>
              <a:t>season, as these patterns are driven mostly by land use.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</a:rPr>
              <a:t>Daily </a:t>
            </a:r>
            <a:r>
              <a:rPr lang="en-US" sz="2000" b="1" dirty="0">
                <a:latin typeface="Calibri" panose="020F0502020204030204" pitchFamily="34" charset="0"/>
              </a:rPr>
              <a:t>maximum air temperatures occur during the early-mid </a:t>
            </a:r>
            <a:r>
              <a:rPr lang="en-US" sz="2000" b="1" dirty="0" smtClean="0">
                <a:latin typeface="Calibri" panose="020F0502020204030204" pitchFamily="34" charset="0"/>
              </a:rPr>
              <a:t>afternoon, aligning well with the PM Aqua and Suomi NPP overpass.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These assumptions are met much more frequently during the warm season. 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62025" y="1524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Downscaling method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0668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1. Create summer </a:t>
            </a:r>
            <a:r>
              <a:rPr lang="en-US" sz="2000" b="1" dirty="0">
                <a:latin typeface="Calibri" panose="020F0502020204030204" pitchFamily="34" charset="0"/>
              </a:rPr>
              <a:t>(June – August) composite (mean of all available observations) on a 1 km grid, of </a:t>
            </a:r>
            <a:r>
              <a:rPr lang="en-US" sz="2000" b="1" dirty="0" smtClean="0">
                <a:latin typeface="Calibri" panose="020F0502020204030204" pitchFamily="34" charset="0"/>
              </a:rPr>
              <a:t>daytime </a:t>
            </a:r>
            <a:r>
              <a:rPr lang="en-US" sz="2000" b="1" dirty="0">
                <a:latin typeface="Calibri" panose="020F0502020204030204" pitchFamily="34" charset="0"/>
              </a:rPr>
              <a:t>Aqua MODIS LST data over the period </a:t>
            </a:r>
            <a:r>
              <a:rPr lang="en-US" sz="2000" b="1" dirty="0" smtClean="0">
                <a:latin typeface="Calibri" panose="020F0502020204030204" pitchFamily="34" charset="0"/>
              </a:rPr>
              <a:t>2003-2008.  This forms the basic LST spatial pattern to be used to disaggregate NLDAS summertime daily maximum air temperature.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qua_day_LST_mean_summer_2003-2008.jpg"/>
          <p:cNvPicPr>
            <a:picLocks noChangeAspect="1"/>
          </p:cNvPicPr>
          <p:nvPr/>
        </p:nvPicPr>
        <p:blipFill>
          <a:blip r:embed="rId3" cstate="print"/>
          <a:srcRect l="17838" t="35508" r="4647" b="26307"/>
          <a:stretch>
            <a:fillRect/>
          </a:stretch>
        </p:blipFill>
        <p:spPr>
          <a:xfrm>
            <a:off x="228599" y="2598395"/>
            <a:ext cx="4539931" cy="2888361"/>
          </a:xfrm>
          <a:prstGeom prst="rect">
            <a:avLst/>
          </a:prstGeom>
        </p:spPr>
      </p:pic>
      <p:pic>
        <p:nvPicPr>
          <p:cNvPr id="6" name="Picture 5" descr="Aqua_day_LST_mean_summer_2003-2008.jpg"/>
          <p:cNvPicPr>
            <a:picLocks noChangeAspect="1"/>
          </p:cNvPicPr>
          <p:nvPr/>
        </p:nvPicPr>
        <p:blipFill>
          <a:blip r:embed="rId3" cstate="print"/>
          <a:srcRect t="25241" r="86765" b="25607"/>
          <a:stretch>
            <a:fillRect/>
          </a:stretch>
        </p:blipFill>
        <p:spPr>
          <a:xfrm>
            <a:off x="5022433" y="2590801"/>
            <a:ext cx="667265" cy="3200400"/>
          </a:xfrm>
          <a:prstGeom prst="rect">
            <a:avLst/>
          </a:prstGeom>
        </p:spPr>
      </p:pic>
      <p:pic>
        <p:nvPicPr>
          <p:cNvPr id="7" name="Picture 6" descr="Mean_summer_MODIS_daytime_Philly.jpg"/>
          <p:cNvPicPr>
            <a:picLocks noChangeAspect="1"/>
          </p:cNvPicPr>
          <p:nvPr/>
        </p:nvPicPr>
        <p:blipFill>
          <a:blip r:embed="rId4" cstate="print"/>
          <a:srcRect l="16947" t="22210" r="2194" b="3162"/>
          <a:stretch>
            <a:fillRect/>
          </a:stretch>
        </p:blipFill>
        <p:spPr>
          <a:xfrm>
            <a:off x="6197503" y="2556551"/>
            <a:ext cx="2717897" cy="3240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1" y="5921514"/>
            <a:ext cx="8124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Mean summer daytime Aqua MODIS LST, 2003-2008, for U.S. and for Philadelphia-New York corridor.  Green circles indicate locations of cities.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2362200"/>
            <a:ext cx="1143000" cy="2616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+mj-lt"/>
              </a:rPr>
              <a:t>LST (</a:t>
            </a:r>
            <a:r>
              <a:rPr lang="en-US" sz="1100" b="1" dirty="0" err="1" smtClean="0">
                <a:latin typeface="+mj-lt"/>
              </a:rPr>
              <a:t>Kelvins</a:t>
            </a:r>
            <a:r>
              <a:rPr lang="en-US" sz="1100" b="1" dirty="0" smtClean="0">
                <a:latin typeface="+mj-lt"/>
              </a:rPr>
              <a:t>)</a:t>
            </a:r>
            <a:endParaRPr lang="en-US" sz="11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62025" y="1524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Downscaling method </a:t>
            </a:r>
          </a:p>
        </p:txBody>
      </p:sp>
      <p:pic>
        <p:nvPicPr>
          <p:cNvPr id="9" name="Picture 8" descr="Aqua_day_Z_values_mean_summer_STL.jpg"/>
          <p:cNvPicPr>
            <a:picLocks noChangeAspect="1"/>
          </p:cNvPicPr>
          <p:nvPr/>
        </p:nvPicPr>
        <p:blipFill>
          <a:blip r:embed="rId3" cstate="print"/>
          <a:srcRect l="16660" t="22081" r="3154" b="12242"/>
          <a:stretch>
            <a:fillRect/>
          </a:stretch>
        </p:blipFill>
        <p:spPr>
          <a:xfrm>
            <a:off x="5601306" y="3682901"/>
            <a:ext cx="2856894" cy="3022699"/>
          </a:xfrm>
          <a:prstGeom prst="rect">
            <a:avLst/>
          </a:prstGeom>
        </p:spPr>
      </p:pic>
      <p:pic>
        <p:nvPicPr>
          <p:cNvPr id="10" name="Picture 9" descr="Aqua_day_Z_values_mean_summer_STL.jpg"/>
          <p:cNvPicPr>
            <a:picLocks noChangeAspect="1"/>
          </p:cNvPicPr>
          <p:nvPr/>
        </p:nvPicPr>
        <p:blipFill>
          <a:blip r:embed="rId3" cstate="print"/>
          <a:srcRect l="1225" t="22081" r="84497" b="27554"/>
          <a:stretch>
            <a:fillRect/>
          </a:stretch>
        </p:blipFill>
        <p:spPr>
          <a:xfrm>
            <a:off x="4882533" y="3682901"/>
            <a:ext cx="680067" cy="30988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" y="990600"/>
            <a:ext cx="8686800" cy="2616101"/>
            <a:chOff x="228600" y="1066800"/>
            <a:chExt cx="8686800" cy="2616101"/>
          </a:xfrm>
        </p:grpSpPr>
        <p:sp>
          <p:nvSpPr>
            <p:cNvPr id="2" name="Rectangle 1"/>
            <p:cNvSpPr/>
            <p:nvPr/>
          </p:nvSpPr>
          <p:spPr>
            <a:xfrm>
              <a:off x="228600" y="1066800"/>
              <a:ext cx="86868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</a:rPr>
                <a:t>2. </a:t>
              </a:r>
              <a:r>
                <a:rPr lang="en-US" sz="2000" b="1" dirty="0" smtClean="0">
                  <a:latin typeface="Calibri" panose="020F0502020204030204" pitchFamily="34" charset="0"/>
                </a:rPr>
                <a:t>From </a:t>
              </a:r>
              <a:r>
                <a:rPr lang="en-US" sz="2000" b="1" dirty="0">
                  <a:latin typeface="Calibri" panose="020F0502020204030204" pitchFamily="34" charset="0"/>
                </a:rPr>
                <a:t>the composite LST </a:t>
              </a:r>
              <a:r>
                <a:rPr lang="en-US" sz="2000" b="1" dirty="0" smtClean="0">
                  <a:latin typeface="Calibri" panose="020F0502020204030204" pitchFamily="34" charset="0"/>
                </a:rPr>
                <a:t>grid, calculate </a:t>
              </a:r>
              <a:r>
                <a:rPr lang="en-US" sz="2000" b="1" dirty="0">
                  <a:latin typeface="Calibri" panose="020F0502020204030204" pitchFamily="34" charset="0"/>
                </a:rPr>
                <a:t>normalized MODIS LST departures </a:t>
              </a:r>
              <a:r>
                <a:rPr lang="en-US" sz="2000" b="1" dirty="0" smtClean="0">
                  <a:latin typeface="Calibri" panose="020F0502020204030204" pitchFamily="34" charset="0"/>
                </a:rPr>
                <a:t>Z</a:t>
              </a:r>
              <a:r>
                <a:rPr lang="en-US" sz="2000" b="1" baseline="-25000" dirty="0" smtClean="0">
                  <a:latin typeface="Calibri" panose="020F0502020204030204" pitchFamily="34" charset="0"/>
                </a:rPr>
                <a:t>MOD</a:t>
              </a:r>
              <a:r>
                <a:rPr lang="en-US" sz="2000" b="1" dirty="0" smtClean="0">
                  <a:latin typeface="Calibri" panose="020F0502020204030204" pitchFamily="34" charset="0"/>
                </a:rPr>
                <a:t>, </a:t>
              </a:r>
              <a:r>
                <a:rPr lang="en-US" sz="2000" b="1" dirty="0">
                  <a:latin typeface="Calibri" panose="020F0502020204030204" pitchFamily="34" charset="0"/>
                </a:rPr>
                <a:t>in which the spatial means and standard deviations are calculated within a local neighborhood or ‘moving window</a:t>
              </a:r>
              <a:r>
                <a:rPr lang="en-US" sz="2000" b="1" dirty="0" smtClean="0">
                  <a:latin typeface="Calibri" panose="020F0502020204030204" pitchFamily="34" charset="0"/>
                </a:rPr>
                <a:t>’, the </a:t>
              </a:r>
              <a:r>
                <a:rPr lang="en-US" sz="2000" b="1" dirty="0">
                  <a:latin typeface="Calibri" panose="020F0502020204030204" pitchFamily="34" charset="0"/>
                </a:rPr>
                <a:t>size of </a:t>
              </a:r>
              <a:r>
                <a:rPr lang="en-US" sz="2000" b="1" dirty="0" smtClean="0">
                  <a:latin typeface="Calibri" panose="020F0502020204030204" pitchFamily="34" charset="0"/>
                </a:rPr>
                <a:t>which can </a:t>
              </a:r>
              <a:r>
                <a:rPr lang="en-US" sz="2000" b="1" dirty="0">
                  <a:latin typeface="Calibri" panose="020F0502020204030204" pitchFamily="34" charset="0"/>
                </a:rPr>
                <a:t>be varied.</a:t>
              </a:r>
            </a:p>
            <a:p>
              <a:endParaRPr lang="en-US" sz="1000" b="1" dirty="0">
                <a:latin typeface="Calibri" panose="020F0502020204030204" pitchFamily="34" charset="0"/>
              </a:endParaRPr>
            </a:p>
            <a:p>
              <a:r>
                <a:rPr lang="en-US" sz="2000" b="1" dirty="0">
                  <a:latin typeface="Calibri" panose="020F0502020204030204" pitchFamily="34" charset="0"/>
                </a:rPr>
                <a:t>Z</a:t>
              </a:r>
              <a:r>
                <a:rPr lang="en-US" sz="2000" b="1" baseline="-25000" dirty="0">
                  <a:latin typeface="Calibri" panose="020F0502020204030204" pitchFamily="34" charset="0"/>
                </a:rPr>
                <a:t>MOD</a:t>
              </a:r>
              <a:r>
                <a:rPr lang="en-US" sz="2000" b="1" dirty="0">
                  <a:latin typeface="Calibri" panose="020F0502020204030204" pitchFamily="34" charset="0"/>
                </a:rPr>
                <a:t> = (T</a:t>
              </a:r>
              <a:r>
                <a:rPr lang="en-US" sz="2000" b="1" baseline="-25000" dirty="0">
                  <a:latin typeface="Calibri" panose="020F0502020204030204" pitchFamily="34" charset="0"/>
                </a:rPr>
                <a:t>MOD</a:t>
              </a:r>
              <a:r>
                <a:rPr lang="en-US" sz="2000" b="1" dirty="0">
                  <a:latin typeface="Calibri" panose="020F0502020204030204" pitchFamily="34" charset="0"/>
                </a:rPr>
                <a:t> – T</a:t>
              </a:r>
              <a:r>
                <a:rPr lang="en-US" sz="2000" b="1" baseline="-25000" dirty="0">
                  <a:latin typeface="Calibri" panose="020F0502020204030204" pitchFamily="34" charset="0"/>
                </a:rPr>
                <a:t>MOD</a:t>
              </a:r>
              <a:r>
                <a:rPr lang="en-US" sz="2000" b="1" dirty="0">
                  <a:latin typeface="Calibri" panose="020F0502020204030204" pitchFamily="34" charset="0"/>
                </a:rPr>
                <a:t>)/</a:t>
              </a:r>
              <a:r>
                <a:rPr lang="en-US" sz="2000" b="1" dirty="0" err="1">
                  <a:latin typeface="Symbol" panose="05050102010706020507" pitchFamily="18" charset="2"/>
                </a:rPr>
                <a:t>s</a:t>
              </a:r>
              <a:r>
                <a:rPr lang="en-US" sz="2000" b="1" baseline="-25000" dirty="0" err="1">
                  <a:latin typeface="Calibri" panose="020F0502020204030204" pitchFamily="34" charset="0"/>
                </a:rPr>
                <a:t>MOD</a:t>
              </a:r>
              <a:r>
                <a:rPr lang="en-US" sz="2000" b="1" dirty="0">
                  <a:latin typeface="Calibri" panose="020F0502020204030204" pitchFamily="34" charset="0"/>
                </a:rPr>
                <a:t>    </a:t>
              </a:r>
            </a:p>
            <a:p>
              <a:endParaRPr lang="en-US" sz="1000" b="1" dirty="0">
                <a:latin typeface="Calibri" panose="020F050202020403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2000" b="1" dirty="0">
                  <a:latin typeface="Calibri" panose="020F0502020204030204" pitchFamily="34" charset="0"/>
                </a:rPr>
                <a:t>where T</a:t>
              </a:r>
              <a:r>
                <a:rPr lang="en-US" sz="2000" b="1" baseline="-25000" dirty="0">
                  <a:latin typeface="Calibri" panose="020F0502020204030204" pitchFamily="34" charset="0"/>
                </a:rPr>
                <a:t>MOD</a:t>
              </a:r>
              <a:r>
                <a:rPr lang="en-US" sz="2000" b="1" dirty="0">
                  <a:latin typeface="Calibri" panose="020F0502020204030204" pitchFamily="34" charset="0"/>
                </a:rPr>
                <a:t> = 1 km MODIS LST (summer composite); 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>
                  <a:latin typeface="Calibri" panose="020F0502020204030204" pitchFamily="34" charset="0"/>
                </a:rPr>
                <a:t>             T</a:t>
              </a:r>
              <a:r>
                <a:rPr lang="en-US" sz="2000" b="1" baseline="-25000" dirty="0">
                  <a:latin typeface="Calibri" panose="020F0502020204030204" pitchFamily="34" charset="0"/>
                </a:rPr>
                <a:t>MOD</a:t>
              </a:r>
              <a:r>
                <a:rPr lang="en-US" sz="2000" b="1" dirty="0">
                  <a:latin typeface="Calibri" panose="020F0502020204030204" pitchFamily="34" charset="0"/>
                </a:rPr>
                <a:t> = mean MODIS LST over local neighborhood; </a:t>
              </a:r>
            </a:p>
            <a:p>
              <a:r>
                <a:rPr lang="en-US" sz="2000" b="1" dirty="0">
                  <a:latin typeface="Calibri" panose="020F0502020204030204" pitchFamily="34" charset="0"/>
                </a:rPr>
                <a:t>             </a:t>
              </a:r>
              <a:r>
                <a:rPr lang="en-US" sz="2000" b="1" dirty="0" err="1">
                  <a:latin typeface="Symbol" panose="05050102010706020507" pitchFamily="18" charset="2"/>
                </a:rPr>
                <a:t>s</a:t>
              </a:r>
              <a:r>
                <a:rPr lang="en-US" sz="2000" b="1" baseline="-25000" dirty="0" err="1" smtClean="0">
                  <a:latin typeface="Calibri" panose="020F0502020204030204" pitchFamily="34" charset="0"/>
                </a:rPr>
                <a:t>MOD</a:t>
              </a:r>
              <a:r>
                <a:rPr lang="en-US" sz="2000" b="1" dirty="0" smtClean="0">
                  <a:latin typeface="Calibri" panose="020F0502020204030204" pitchFamily="34" charset="0"/>
                </a:rPr>
                <a:t> </a:t>
              </a:r>
              <a:r>
                <a:rPr lang="en-US" sz="2000" b="1" dirty="0">
                  <a:latin typeface="Calibri" panose="020F0502020204030204" pitchFamily="34" charset="0"/>
                </a:rPr>
                <a:t>= standard deviation of MODIS LST over local neighborhood.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2209800"/>
              <a:ext cx="4331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66800" y="3009900"/>
              <a:ext cx="4331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691355" y="4749701"/>
            <a:ext cx="3080670" cy="193899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Normalized MODIS LST departures for St. Louis, MO area based on mean summer daytime (1:30 PM) LST.  Neighborhood size = 3x3 NLDAS cells.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14400" y="154632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3200" b="1" dirty="0">
                <a:solidFill>
                  <a:srgbClr val="E8E30D"/>
                </a:solidFill>
                <a:latin typeface="Calibri" pitchFamily="34" charset="0"/>
              </a:rPr>
              <a:t>Downscaling method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194137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3. Calculate daily maximum air temperature, the highest temperature reported for each grid cell between midnight and midnight local standard time, </a:t>
            </a:r>
            <a:r>
              <a:rPr lang="en-US" sz="2000" b="1" dirty="0" smtClean="0">
                <a:latin typeface="Calibri" pitchFamily="34" charset="0"/>
              </a:rPr>
              <a:t>from NLDAS hourly data.  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352800" y="6396335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August 13, 2007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2495490"/>
            <a:ext cx="102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T (</a:t>
            </a:r>
            <a:r>
              <a:rPr lang="en-US" sz="2200" b="1" baseline="30000" dirty="0" err="1" smtClean="0">
                <a:latin typeface="Calibri" pitchFamily="34" charset="0"/>
              </a:rPr>
              <a:t>o</a:t>
            </a:r>
            <a:r>
              <a:rPr lang="en-US" sz="2000" b="1" dirty="0" err="1" smtClean="0">
                <a:latin typeface="Calibri" pitchFamily="34" charset="0"/>
              </a:rPr>
              <a:t>F</a:t>
            </a:r>
            <a:r>
              <a:rPr lang="en-US" sz="2000" b="1" dirty="0" smtClean="0">
                <a:latin typeface="Calibri" pitchFamily="34" charset="0"/>
              </a:rPr>
              <a:t>)</a:t>
            </a:r>
          </a:p>
        </p:txBody>
      </p:sp>
      <p:pic>
        <p:nvPicPr>
          <p:cNvPr id="9" name="Picture 8" descr="NLDAS_Tmax_Day_225_2007.jpg"/>
          <p:cNvPicPr>
            <a:picLocks noChangeAspect="1"/>
          </p:cNvPicPr>
          <p:nvPr/>
        </p:nvPicPr>
        <p:blipFill>
          <a:blip r:embed="rId3"/>
          <a:srcRect t="42222" r="89885" b="26389"/>
          <a:stretch>
            <a:fillRect/>
          </a:stretch>
        </p:blipFill>
        <p:spPr>
          <a:xfrm>
            <a:off x="152400" y="2790349"/>
            <a:ext cx="914400" cy="3665580"/>
          </a:xfrm>
          <a:prstGeom prst="rect">
            <a:avLst/>
          </a:prstGeom>
        </p:spPr>
      </p:pic>
      <p:pic>
        <p:nvPicPr>
          <p:cNvPr id="10" name="Picture 9" descr="NLDAS_Tmax_Day_225_2007.jpg"/>
          <p:cNvPicPr>
            <a:picLocks noChangeAspect="1"/>
          </p:cNvPicPr>
          <p:nvPr/>
        </p:nvPicPr>
        <p:blipFill>
          <a:blip r:embed="rId3"/>
          <a:srcRect l="11247" t="40833" r="2276" b="25972"/>
          <a:stretch>
            <a:fillRect/>
          </a:stretch>
        </p:blipFill>
        <p:spPr>
          <a:xfrm>
            <a:off x="1124625" y="2576155"/>
            <a:ext cx="7866976" cy="390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62025" y="1524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E8E30D"/>
                </a:solidFill>
                <a:latin typeface="Calibri" pitchFamily="34" charset="0"/>
              </a:rPr>
              <a:t>Downscaling method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906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331655"/>
            <a:ext cx="8534400" cy="255454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4. Calculate the down-scaled NLDAS maximum air temperatures for each day, T</a:t>
            </a:r>
            <a:r>
              <a:rPr lang="en-US" sz="2000" b="1" baseline="-25000" dirty="0" smtClean="0">
                <a:latin typeface="Calibri" panose="020F0502020204030204" pitchFamily="34" charset="0"/>
              </a:rPr>
              <a:t>DIS</a:t>
            </a:r>
            <a:r>
              <a:rPr lang="en-US" sz="2000" b="1" dirty="0" smtClean="0">
                <a:latin typeface="Calibri" panose="020F0502020204030204" pitchFamily="34" charset="0"/>
              </a:rPr>
              <a:t>, based on the normalized MODIS LST departures:  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T</a:t>
            </a:r>
            <a:r>
              <a:rPr lang="en-US" sz="2000" b="1" baseline="-25000" dirty="0" smtClean="0">
                <a:latin typeface="Calibri" panose="020F0502020204030204" pitchFamily="34" charset="0"/>
              </a:rPr>
              <a:t>DIS</a:t>
            </a:r>
            <a:r>
              <a:rPr lang="en-US" sz="2000" b="1" dirty="0" smtClean="0">
                <a:latin typeface="Calibri" panose="020F0502020204030204" pitchFamily="34" charset="0"/>
              </a:rPr>
              <a:t> = T</a:t>
            </a:r>
            <a:r>
              <a:rPr lang="en-US" sz="2000" b="1" baseline="-25000" dirty="0" smtClean="0">
                <a:latin typeface="Calibri" panose="020F0502020204030204" pitchFamily="34" charset="0"/>
              </a:rPr>
              <a:t>NLDAS</a:t>
            </a:r>
            <a:r>
              <a:rPr lang="en-US" sz="2000" b="1" dirty="0" smtClean="0">
                <a:latin typeface="Calibri" panose="020F0502020204030204" pitchFamily="34" charset="0"/>
              </a:rPr>
              <a:t>  + Z</a:t>
            </a:r>
            <a:r>
              <a:rPr lang="en-US" sz="2000" b="1" baseline="-25000" dirty="0" smtClean="0">
                <a:latin typeface="Calibri" panose="020F0502020204030204" pitchFamily="34" charset="0"/>
              </a:rPr>
              <a:t>MOD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sym typeface="Wingdings 2"/>
              </a:rPr>
              <a:t> </a:t>
            </a:r>
            <a:r>
              <a:rPr lang="en-US" sz="2000" b="1" dirty="0" err="1">
                <a:latin typeface="Symbol" panose="05050102010706020507" pitchFamily="18" charset="2"/>
              </a:rPr>
              <a:t>s</a:t>
            </a:r>
            <a:r>
              <a:rPr lang="en-US" sz="2000" b="1" baseline="-25000" dirty="0" err="1" smtClean="0">
                <a:latin typeface="Calibri" panose="020F0502020204030204" pitchFamily="34" charset="0"/>
              </a:rPr>
              <a:t>NLDAS</a:t>
            </a:r>
            <a:r>
              <a:rPr lang="en-US" sz="2000" b="1" dirty="0" smtClean="0">
                <a:latin typeface="Calibri" panose="020F0502020204030204" pitchFamily="34" charset="0"/>
              </a:rPr>
              <a:t>    </a:t>
            </a: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where  T</a:t>
            </a:r>
            <a:r>
              <a:rPr lang="en-US" sz="2000" b="1" baseline="-25000" dirty="0" smtClean="0">
                <a:latin typeface="Calibri" panose="020F0502020204030204" pitchFamily="34" charset="0"/>
              </a:rPr>
              <a:t>NLDAS</a:t>
            </a:r>
            <a:r>
              <a:rPr lang="en-US" sz="2000" b="1" dirty="0" smtClean="0">
                <a:latin typeface="Calibri" panose="020F0502020204030204" pitchFamily="34" charset="0"/>
              </a:rPr>
              <a:t> = NLDAS daily maximum air temperature (12 km); </a:t>
            </a:r>
          </a:p>
          <a:p>
            <a:pPr marL="800100" indent="-800100"/>
            <a:r>
              <a:rPr lang="en-US" sz="2000" b="1" dirty="0" smtClean="0">
                <a:latin typeface="Calibri" panose="020F0502020204030204" pitchFamily="34" charset="0"/>
              </a:rPr>
              <a:t>              </a:t>
            </a:r>
            <a:r>
              <a:rPr lang="en-US" sz="2000" b="1" dirty="0" err="1">
                <a:latin typeface="Symbol" panose="05050102010706020507" pitchFamily="18" charset="2"/>
              </a:rPr>
              <a:t>s</a:t>
            </a:r>
            <a:r>
              <a:rPr lang="en-US" sz="2000" b="1" baseline="-25000" dirty="0" err="1" smtClean="0">
                <a:latin typeface="Calibri" panose="020F0502020204030204" pitchFamily="34" charset="0"/>
              </a:rPr>
              <a:t>NLDAS</a:t>
            </a:r>
            <a:r>
              <a:rPr lang="en-US" sz="2000" b="1" dirty="0" smtClean="0">
                <a:latin typeface="Calibri" panose="020F0502020204030204" pitchFamily="34" charset="0"/>
              </a:rPr>
              <a:t> = standard deviation of NLDAS daily maximum air temperature over neighborhood.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62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000" b="1" dirty="0" smtClean="0">
                <a:solidFill>
                  <a:srgbClr val="E8E30D"/>
                </a:solidFill>
                <a:latin typeface="Calibri" pitchFamily="34" charset="0"/>
              </a:rPr>
              <a:t>Downscaling results</a:t>
            </a:r>
          </a:p>
        </p:txBody>
      </p:sp>
      <p:pic>
        <p:nvPicPr>
          <p:cNvPr id="8" name="Picture 7" descr="NLDAS_Tmax_disagg_legend.jpg"/>
          <p:cNvPicPr>
            <a:picLocks noChangeAspect="1"/>
          </p:cNvPicPr>
          <p:nvPr/>
        </p:nvPicPr>
        <p:blipFill>
          <a:blip r:embed="rId3" cstate="print"/>
          <a:srcRect l="2712" t="31913" r="84326" b="16451"/>
          <a:stretch>
            <a:fillRect/>
          </a:stretch>
        </p:blipFill>
        <p:spPr>
          <a:xfrm>
            <a:off x="4214086" y="1524000"/>
            <a:ext cx="891314" cy="4695765"/>
          </a:xfrm>
          <a:prstGeom prst="rect">
            <a:avLst/>
          </a:prstGeom>
        </p:spPr>
      </p:pic>
      <p:pic>
        <p:nvPicPr>
          <p:cNvPr id="9" name="Picture 8" descr="NLDAS_Tmax_2007_225.jpg"/>
          <p:cNvPicPr>
            <a:picLocks noChangeAspect="1"/>
          </p:cNvPicPr>
          <p:nvPr/>
        </p:nvPicPr>
        <p:blipFill>
          <a:blip r:embed="rId4" cstate="print"/>
          <a:srcRect l="11642" t="16730" r="11520" b="8902"/>
          <a:stretch>
            <a:fillRect/>
          </a:stretch>
        </p:blipFill>
        <p:spPr>
          <a:xfrm>
            <a:off x="152400" y="1447800"/>
            <a:ext cx="3657600" cy="4581182"/>
          </a:xfrm>
          <a:prstGeom prst="rect">
            <a:avLst/>
          </a:prstGeom>
        </p:spPr>
      </p:pic>
      <p:pic>
        <p:nvPicPr>
          <p:cNvPr id="10" name="Picture 9" descr="NLDAS_Tmax_Disagg_5x5_2007_225_SF_Bay.jpg"/>
          <p:cNvPicPr>
            <a:picLocks noChangeAspect="1"/>
          </p:cNvPicPr>
          <p:nvPr/>
        </p:nvPicPr>
        <p:blipFill>
          <a:blip r:embed="rId5" cstate="print"/>
          <a:srcRect l="23291" t="25397" r="9466" b="9605"/>
          <a:stretch>
            <a:fillRect/>
          </a:stretch>
        </p:blipFill>
        <p:spPr>
          <a:xfrm>
            <a:off x="5322570" y="1447800"/>
            <a:ext cx="3657600" cy="45669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62400" y="1219200"/>
            <a:ext cx="1152116" cy="369332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Degrees F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6150114"/>
            <a:ext cx="3236073" cy="707886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San Francisco Bay area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5 x 5 Neighborhood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990600"/>
            <a:ext cx="8305800" cy="4001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12 km NLDAS  temperature                           	1 km Disaggregated temperature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9851" y="152400"/>
            <a:ext cx="762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000" b="1" dirty="0">
                <a:solidFill>
                  <a:srgbClr val="E8E30D"/>
                </a:solidFill>
                <a:latin typeface="Calibri" pitchFamily="34" charset="0"/>
              </a:rPr>
              <a:t>Downscaling </a:t>
            </a:r>
            <a:r>
              <a:rPr lang="en-US" sz="3000" b="1" dirty="0" smtClean="0">
                <a:solidFill>
                  <a:srgbClr val="E8E30D"/>
                </a:solidFill>
                <a:latin typeface="Calibri" pitchFamily="34" charset="0"/>
              </a:rPr>
              <a:t>results</a:t>
            </a:r>
            <a:endParaRPr lang="en-US" sz="3000" b="1" dirty="0">
              <a:solidFill>
                <a:srgbClr val="E8E30D"/>
              </a:solidFill>
              <a:latin typeface="Calibri" pitchFamily="34" charset="0"/>
            </a:endParaRPr>
          </a:p>
        </p:txBody>
      </p:sp>
      <p:pic>
        <p:nvPicPr>
          <p:cNvPr id="4" name="Picture 3" descr="NLDAS_Tmax_2007_225_DC.jpg"/>
          <p:cNvPicPr>
            <a:picLocks noChangeAspect="1"/>
          </p:cNvPicPr>
          <p:nvPr/>
        </p:nvPicPr>
        <p:blipFill>
          <a:blip r:embed="rId3" cstate="print"/>
          <a:srcRect l="2473" t="26166" r="86163" b="51617"/>
          <a:stretch>
            <a:fillRect/>
          </a:stretch>
        </p:blipFill>
        <p:spPr>
          <a:xfrm>
            <a:off x="4018103" y="2811890"/>
            <a:ext cx="1163497" cy="2938557"/>
          </a:xfrm>
          <a:prstGeom prst="rect">
            <a:avLst/>
          </a:prstGeom>
        </p:spPr>
      </p:pic>
      <p:pic>
        <p:nvPicPr>
          <p:cNvPr id="6" name="Picture 5" descr="NLDAS_Tmax_Disagg_2007_225_DC.jpg"/>
          <p:cNvPicPr>
            <a:picLocks noChangeAspect="1"/>
          </p:cNvPicPr>
          <p:nvPr/>
        </p:nvPicPr>
        <p:blipFill>
          <a:blip r:embed="rId4" cstate="print"/>
          <a:srcRect l="20215" t="24173" r="8077" b="19602"/>
          <a:stretch>
            <a:fillRect/>
          </a:stretch>
        </p:blipFill>
        <p:spPr>
          <a:xfrm>
            <a:off x="76200" y="2140605"/>
            <a:ext cx="3657600" cy="3704599"/>
          </a:xfrm>
          <a:prstGeom prst="rect">
            <a:avLst/>
          </a:prstGeom>
        </p:spPr>
      </p:pic>
      <p:pic>
        <p:nvPicPr>
          <p:cNvPr id="7" name="Picture 6" descr="NLDAS_Tmax_Disagg_2007_225_5x5_Wash-Baltimore_NEW.jpg"/>
          <p:cNvPicPr>
            <a:picLocks noChangeAspect="1"/>
          </p:cNvPicPr>
          <p:nvPr/>
        </p:nvPicPr>
        <p:blipFill>
          <a:blip r:embed="rId5" cstate="print"/>
          <a:srcRect l="20061" t="28129" r="14349" b="20551"/>
          <a:stretch>
            <a:fillRect/>
          </a:stretch>
        </p:blipFill>
        <p:spPr>
          <a:xfrm>
            <a:off x="5352143" y="2151490"/>
            <a:ext cx="3657600" cy="3696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04343" y="2450068"/>
            <a:ext cx="1152116" cy="369332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Degrees F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6000690"/>
            <a:ext cx="3200400" cy="707886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Washington-Baltimore area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5 x 5 Neighborhood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658" y="1657290"/>
            <a:ext cx="8781142" cy="4001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12 km NLDAS  temperature                           		1 km Disaggregated temperature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Arial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10457</TotalTime>
  <Words>1408</Words>
  <Application>Microsoft Office PowerPoint</Application>
  <PresentationFormat>On-screen Show (4:3)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Corbel</vt:lpstr>
      <vt:lpstr>Symbol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Downscaling method assumptions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and data processing</vt:lpstr>
      <vt:lpstr>Downscaling methods</vt:lpstr>
      <vt:lpstr>Downscaling results Normalization method – Philadelphia – July 5, 2002</vt:lpstr>
      <vt:lpstr>PowerPoint Presentation</vt:lpstr>
      <vt:lpstr>Downscaling results Normalization method – spatial errors for 3 cities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NASA Remote Sensing Observations for Improved Air Quality DSS and Performance Evaluation</dc:title>
  <dc:creator>maudood khan</dc:creator>
  <cp:lastModifiedBy>Crosson, William L. (MSFC-ZP11)[USRA]</cp:lastModifiedBy>
  <cp:revision>801</cp:revision>
  <cp:lastPrinted>2014-11-18T18:21:32Z</cp:lastPrinted>
  <dcterms:created xsi:type="dcterms:W3CDTF">2009-10-16T21:50:30Z</dcterms:created>
  <dcterms:modified xsi:type="dcterms:W3CDTF">2014-11-21T16:22:37Z</dcterms:modified>
</cp:coreProperties>
</file>